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72" r:id="rId6"/>
    <p:sldMasterId id="2147483668" r:id="rId7"/>
    <p:sldMasterId id="2147483670" r:id="rId8"/>
  </p:sldMasterIdLst>
  <p:notesMasterIdLst>
    <p:notesMasterId r:id="rId28"/>
  </p:notesMasterIdLst>
  <p:sldIdLst>
    <p:sldId id="272" r:id="rId9"/>
    <p:sldId id="271" r:id="rId10"/>
    <p:sldId id="273" r:id="rId11"/>
    <p:sldId id="274" r:id="rId12"/>
    <p:sldId id="275" r:id="rId13"/>
    <p:sldId id="262" r:id="rId14"/>
    <p:sldId id="276" r:id="rId15"/>
    <p:sldId id="285" r:id="rId16"/>
    <p:sldId id="281" r:id="rId17"/>
    <p:sldId id="280" r:id="rId18"/>
    <p:sldId id="284" r:id="rId19"/>
    <p:sldId id="277" r:id="rId20"/>
    <p:sldId id="278" r:id="rId21"/>
    <p:sldId id="288" r:id="rId22"/>
    <p:sldId id="282" r:id="rId23"/>
    <p:sldId id="286" r:id="rId24"/>
    <p:sldId id="287" r:id="rId25"/>
    <p:sldId id="268" r:id="rId26"/>
    <p:sldId id="279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2247E-91B0-4C27-8071-82E7DE569AA4}" v="27" dt="2023-11-22T14:23:1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6327"/>
  </p:normalViewPr>
  <p:slideViewPr>
    <p:cSldViewPr snapToGrid="0" snapToObjects="1" showGuides="1">
      <p:cViewPr>
        <p:scale>
          <a:sx n="80" d="100"/>
          <a:sy n="80" d="100"/>
        </p:scale>
        <p:origin x="132" y="-90"/>
      </p:cViewPr>
      <p:guideLst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5C56-1533-624C-A333-9A9F79F5D621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5205-4DD9-F742-95DD-0B89A15D2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01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5205-4DD9-F742-95DD-0B89A15D2A5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5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on paikkamerkki 1">
            <a:extLst>
              <a:ext uri="{FF2B5EF4-FFF2-40B4-BE49-F238E27FC236}">
                <a16:creationId xmlns:a16="http://schemas.microsoft.com/office/drawing/2014/main" id="{3815866F-5C5F-D549-8200-7A7A174C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34333"/>
            <a:ext cx="10800000" cy="1325563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56A1951-1661-1742-BD80-01F8E90A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881840"/>
            <a:ext cx="8573902" cy="600075"/>
          </a:xfrm>
          <a:prstGeom prst="rect">
            <a:avLst/>
          </a:prstGeom>
        </p:spPr>
        <p:txBody>
          <a:bodyPr lIns="36000" anchor="b" anchorCtr="0"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95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AAB2DFD-0950-B94B-A011-A23DD898D44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1825625"/>
            <a:ext cx="10925798" cy="4319143"/>
          </a:xfrm>
          <a:prstGeom prst="rect">
            <a:avLst/>
          </a:prstGeom>
        </p:spPr>
        <p:txBody>
          <a:bodyPr lIns="72000"/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36E8C369-EFEE-3A43-ACCF-74EF8B16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10926568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endParaRPr lang="fi-FI" dirty="0"/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E589CCF5-337A-D04F-BCE4-E3ABF3D4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161C-5321-DD4D-BD2A-86BEBABDDC05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C41165A4-CFBA-DC4A-82F8-F31836F7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1F291229-4B68-B545-9251-43F62794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9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FF02FB-20AC-6445-9A21-B8C0EDF1A6C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lIns="72000"/>
          <a:lstStyle>
            <a:lvl2pPr marL="685800" indent="-228600">
              <a:buFont typeface="Normaali järjestelmäfontti"/>
              <a:buChar char="–"/>
              <a:defRPr/>
            </a:lvl2pPr>
            <a:lvl4pPr marL="1600200" indent="-228600">
              <a:buFont typeface="Normaali järjestelmäfontti"/>
              <a:buChar char="–"/>
              <a:defRPr/>
            </a:lvl4pPr>
          </a:lstStyle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2nd level</a:t>
            </a:r>
          </a:p>
          <a:p>
            <a:pPr lvl="2"/>
            <a:r>
              <a:rPr lang="fi-FI" dirty="0"/>
              <a:t>3rd level</a:t>
            </a:r>
          </a:p>
          <a:p>
            <a:pPr lvl="3"/>
            <a:r>
              <a:rPr lang="fi-FI" dirty="0"/>
              <a:t>4th level</a:t>
            </a:r>
          </a:p>
          <a:p>
            <a:pPr lvl="3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57C85C-D1F7-DF48-849A-AA90095E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F9CB-936D-7842-BAC4-2407C6257BB6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582BB37-87A3-5D4B-8DE4-77B0D6B8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05D8AFC-4633-8D42-B5B7-6D5ABDEB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85B0F4ED-9DCB-0E47-93C5-0028C0E9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39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8904DF-99E5-5D4C-B2DA-1B113AC11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122363"/>
            <a:ext cx="10800000" cy="2387600"/>
          </a:xfrm>
        </p:spPr>
        <p:txBody>
          <a:bodyPr anchor="b">
            <a:normAutofit/>
          </a:bodyPr>
          <a:lstStyle>
            <a:lvl1pPr algn="ctr">
              <a:defRPr sz="4500" baseline="0"/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8ED7FC-1456-8245-BDBD-14AC5151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602038"/>
            <a:ext cx="10800000" cy="1175445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2C03E-6059-D045-B130-7FE9D611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915-0DDB-7E46-A85B-D0AC1048492B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8764F8-FB34-134B-A85E-63F553A6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29B49FB8-F343-0D49-B1C7-7E77B90C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80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3C1033-AD90-8C4F-8675-12E51961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FF02FB-20AC-6445-9A21-B8C0EDF1A6C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lIns="7200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Normaali järjestelmäfontti"/>
              <a:buChar char="–"/>
              <a:defRPr/>
            </a:lvl2pPr>
            <a:lvl4pPr marL="1371600" indent="0">
              <a:buFont typeface="Normaali järjestelmäfontti"/>
              <a:buNone/>
              <a:defRPr/>
            </a:lvl4pPr>
          </a:lstStyle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0E5609-AE81-0047-973C-8A38E275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56A3-5630-E54F-AB85-DD406D83D51D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B1EC77-9FFE-CE41-B6D2-A3C591A3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60A6C32-1439-3A4A-AFA2-64381F4E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883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38828D-6A42-854D-A566-2569A705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anchor="b" anchorCtr="0"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5ECC57-E618-6A45-8E86-01BF350D68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1825625"/>
            <a:ext cx="5220000" cy="4140000"/>
          </a:xfrm>
        </p:spPr>
        <p:txBody>
          <a:bodyPr lIns="72000"/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0"/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68160E-9ACA-FB4B-A2F5-FEE0B02E7E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825625"/>
            <a:ext cx="5220000" cy="4140000"/>
          </a:xfrm>
        </p:spPr>
        <p:txBody>
          <a:bodyPr lIns="72000"/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0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9A7989-187C-9746-8703-B93C9C0A4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3657-8447-B947-83A8-5D50C1796662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D86EECD-F545-934C-B1CD-7574FF0F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79244ED-9990-1948-A5A0-6670A7FE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92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38828D-6A42-854D-A566-2569A705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9528595" cy="1325563"/>
          </a:xfrm>
        </p:spPr>
        <p:txBody>
          <a:bodyPr lIns="0"/>
          <a:lstStyle/>
          <a:p>
            <a:endParaRPr lang="fi-FI" dirty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F869FE4-F064-514F-AD0D-B87FE8CB674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00000" y="1828800"/>
            <a:ext cx="5220000" cy="414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 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2C135EED-EF3C-884C-85AB-37946CB526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1825625"/>
            <a:ext cx="5220000" cy="4140000"/>
          </a:xfrm>
        </p:spPr>
        <p:txBody>
          <a:bodyPr lIns="72000"/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0"/>
            <a:endParaRPr lang="fi-FI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42E862-FA33-CA40-B398-D87DEA6377E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B491AD-FEB1-164A-8C00-9AA5AF421728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554B5A74-D39A-724D-A34C-CFB22E67D0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292A8BD6-0569-CD4A-937E-CCB63962F1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49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774DB-A559-BB4D-BE89-A8EFCF29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9521280" cy="1325563"/>
          </a:xfrm>
        </p:spPr>
        <p:txBody>
          <a:bodyPr lIns="0" anchor="b" anchorCtr="0"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C4CC3A-A2D1-444A-A312-0DD88CF5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3835"/>
            <a:ext cx="5220000" cy="823912"/>
          </a:xfr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1DA07D73-38F2-9641-BA23-F8EC71A823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20000" y="2785417"/>
            <a:ext cx="5220000" cy="3204000"/>
          </a:xfrm>
        </p:spPr>
        <p:txBody>
          <a:bodyPr lIns="72000"/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0"/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CF14A17A-2969-9948-AA09-F8DFFFA3F8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2785418"/>
            <a:ext cx="5220000" cy="3204000"/>
          </a:xfrm>
        </p:spPr>
        <p:txBody>
          <a:bodyPr lIns="72000"/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0"/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56B1C064-3004-7847-AD85-CC17EB6EFF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00000" y="1823835"/>
            <a:ext cx="5220000" cy="823912"/>
          </a:xfr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879571-F4E4-1D42-8B98-256942326F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9269933-4157-F747-ABEE-78096E78A877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E51A23-DAF6-6246-88DD-3CFB807366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8C77C9-80B5-434D-8AB9-804D32FD9B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77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A21F378-5FE7-DF41-AC28-BBAB7F626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2137311"/>
            <a:ext cx="10800000" cy="16652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8CF758B-3264-3D47-850F-8E966F2B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C0CA-449C-364A-AC5C-6D2953FD9CBF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B4D31B4-F74B-AC4C-B927-9452449B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76A465D-91B5-414F-8CD6-C30A59DC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81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4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2.svg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E5A771F-7E40-B64F-8BFD-7F08D03C7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056" t="50602" b="1"/>
          <a:stretch/>
        </p:blipFill>
        <p:spPr>
          <a:xfrm rot="10800000">
            <a:off x="8086176" y="4923960"/>
            <a:ext cx="4105823" cy="1934040"/>
          </a:xfrm>
          <a:prstGeom prst="rect">
            <a:avLst/>
          </a:prstGeom>
        </p:spPr>
      </p:pic>
      <p:pic>
        <p:nvPicPr>
          <p:cNvPr id="15" name="Kuva 14" descr="Kuva, joka sisältää kohteen teksti, pullo, merkki&#10;&#10;Kuvaus luotu automaattisesti">
            <a:extLst>
              <a:ext uri="{FF2B5EF4-FFF2-40B4-BE49-F238E27FC236}">
                <a16:creationId xmlns:a16="http://schemas.microsoft.com/office/drawing/2014/main" id="{BE6DF636-EFD9-AE46-9710-74A69B3D4A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1666" y="407547"/>
            <a:ext cx="3747229" cy="7815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B9B6CB5-74D2-5445-A9B5-633A4B39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56171"/>
          <a:stretch/>
        </p:blipFill>
        <p:spPr>
          <a:xfrm flipV="1">
            <a:off x="7058398" y="-1"/>
            <a:ext cx="5150752" cy="25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8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1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pos="4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E91F480B-EE1B-D640-846E-1C45B42D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9484704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39501EC8-225F-1141-97F2-9B087273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800000" cy="4140000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/>
            <a:r>
              <a:rPr lang="fi-FI" dirty="0"/>
              <a:t>Click to add text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3"/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3A881D2-FD07-904B-80D1-1EBF32ADC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56171"/>
          <a:stretch/>
        </p:blipFill>
        <p:spPr>
          <a:xfrm flipV="1">
            <a:off x="8666328" y="-2"/>
            <a:ext cx="3542822" cy="1724935"/>
          </a:xfrm>
          <a:prstGeom prst="rect">
            <a:avLst/>
          </a:prstGeom>
        </p:spPr>
      </p:pic>
      <p:pic>
        <p:nvPicPr>
          <p:cNvPr id="16" name="Kuva 15" descr="Kuva, joka sisältää kohteen teksti, pullo, merkki&#10;&#10;Kuvaus luotu automaattisesti">
            <a:extLst>
              <a:ext uri="{FF2B5EF4-FFF2-40B4-BE49-F238E27FC236}">
                <a16:creationId xmlns:a16="http://schemas.microsoft.com/office/drawing/2014/main" id="{C2DFFBBC-7845-5D4C-8B32-E5DFE43E26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035" y="6175947"/>
            <a:ext cx="1999747" cy="417059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6C73C557-BA44-A147-BCB5-DD777E4F0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709" y="6197492"/>
            <a:ext cx="1324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A1E6E08-FAB5-1A49-8BA2-D1F01E197B58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1EF1189F-6211-0748-BEDD-B1747143A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7005" y="6197492"/>
            <a:ext cx="946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45CCE85E-D5FD-8B49-9B2F-4C695D7BC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4022" y="6197492"/>
            <a:ext cx="3464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31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Normaali järjestelmäfontti"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Normaali järjestelmäfontti"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676F66-8368-0942-8553-BFCA59FFA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056" t="50602" b="1"/>
          <a:stretch/>
        </p:blipFill>
        <p:spPr>
          <a:xfrm rot="10800000">
            <a:off x="8086176" y="4923960"/>
            <a:ext cx="4105823" cy="193404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C624323-AFE6-814F-AEA9-6AD0B4FEF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171"/>
          <a:stretch/>
        </p:blipFill>
        <p:spPr>
          <a:xfrm flipV="1">
            <a:off x="7058398" y="-1"/>
            <a:ext cx="5150752" cy="2507807"/>
          </a:xfrm>
          <a:prstGeom prst="rect">
            <a:avLst/>
          </a:prstGeom>
        </p:spPr>
      </p:pic>
      <p:pic>
        <p:nvPicPr>
          <p:cNvPr id="11" name="Kuva 10" descr="Kuva, joka sisältää kohteen teksti, pullo, merkki&#10;&#10;Kuvaus luotu automaattisesti">
            <a:extLst>
              <a:ext uri="{FF2B5EF4-FFF2-40B4-BE49-F238E27FC236}">
                <a16:creationId xmlns:a16="http://schemas.microsoft.com/office/drawing/2014/main" id="{8806AB49-C4C9-A34B-8B19-C1E7EB4435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035" y="6175947"/>
            <a:ext cx="1999747" cy="417059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1D4C8FA5-AFE6-954B-BD18-427E74B08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40194" y="6197492"/>
            <a:ext cx="1324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877A6F0D-3D6D-CF4C-BB3B-5FDC9AF11067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50FEC43-07BC-3747-9F53-3182F8F01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6490" y="6197492"/>
            <a:ext cx="946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2">
            <a:extLst>
              <a:ext uri="{FF2B5EF4-FFF2-40B4-BE49-F238E27FC236}">
                <a16:creationId xmlns:a16="http://schemas.microsoft.com/office/drawing/2014/main" id="{E17993FC-3108-F748-A897-FAE62AF84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7596" y="6197492"/>
            <a:ext cx="2835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3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accent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Normaali järjestelmäfontti"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Normaali järjestelmäfontti"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1AE1644E-BD91-014E-B059-30DAAF3D6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056" t="50602" b="1"/>
          <a:stretch/>
        </p:blipFill>
        <p:spPr>
          <a:xfrm rot="10800000">
            <a:off x="8086176" y="4923960"/>
            <a:ext cx="4105823" cy="193404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F91EF703-AC79-C441-A215-5EB16D97A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6171"/>
          <a:stretch/>
        </p:blipFill>
        <p:spPr>
          <a:xfrm flipV="1">
            <a:off x="7058398" y="-1"/>
            <a:ext cx="5150752" cy="25078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E5B4CEB-8F79-0202-630B-2B3BFFA9E2D8}"/>
              </a:ext>
            </a:extLst>
          </p:cNvPr>
          <p:cNvGrpSpPr/>
          <p:nvPr userDrawn="1"/>
        </p:nvGrpSpPr>
        <p:grpSpPr>
          <a:xfrm>
            <a:off x="2220360" y="2535932"/>
            <a:ext cx="8154154" cy="2356601"/>
            <a:chOff x="2220360" y="2535932"/>
            <a:chExt cx="8154154" cy="2356601"/>
          </a:xfrm>
        </p:grpSpPr>
        <p:pic>
          <p:nvPicPr>
            <p:cNvPr id="3" name="Picture 2" descr="A logo of a united nations organization&#10;&#10;Description automatically generated">
              <a:extLst>
                <a:ext uri="{FF2B5EF4-FFF2-40B4-BE49-F238E27FC236}">
                  <a16:creationId xmlns:a16="http://schemas.microsoft.com/office/drawing/2014/main" id="{A0F42110-82A9-1598-AB36-47AFFC5BF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900162" y="2535932"/>
              <a:ext cx="2474352" cy="1397939"/>
            </a:xfrm>
            <a:prstGeom prst="rect">
              <a:avLst/>
            </a:prstGeom>
          </p:spPr>
        </p:pic>
        <p:pic>
          <p:nvPicPr>
            <p:cNvPr id="2" name="Picture 1" descr="A blue and white flag&#10;&#10;Description automatically generated">
              <a:extLst>
                <a:ext uri="{FF2B5EF4-FFF2-40B4-BE49-F238E27FC236}">
                  <a16:creationId xmlns:a16="http://schemas.microsoft.com/office/drawing/2014/main" id="{0B2AAF0B-D35D-D0EF-7CE3-6B3E8569C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965143" y="3817398"/>
              <a:ext cx="2172274" cy="1075135"/>
            </a:xfrm>
            <a:prstGeom prst="rect">
              <a:avLst/>
            </a:prstGeom>
          </p:spPr>
        </p:pic>
        <p:pic>
          <p:nvPicPr>
            <p:cNvPr id="4" name="Kuva 15">
              <a:extLst>
                <a:ext uri="{FF2B5EF4-FFF2-40B4-BE49-F238E27FC236}">
                  <a16:creationId xmlns:a16="http://schemas.microsoft.com/office/drawing/2014/main" id="{A6282D71-AA8A-B9B0-5580-A27419C9D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5360243" y="4081774"/>
              <a:ext cx="2229081" cy="515325"/>
            </a:xfrm>
            <a:prstGeom prst="rect">
              <a:avLst/>
            </a:prstGeom>
          </p:spPr>
        </p:pic>
        <p:pic>
          <p:nvPicPr>
            <p:cNvPr id="6" name="Kuva 19">
              <a:extLst>
                <a:ext uri="{FF2B5EF4-FFF2-40B4-BE49-F238E27FC236}">
                  <a16:creationId xmlns:a16="http://schemas.microsoft.com/office/drawing/2014/main" id="{5663A0CB-560F-F374-AD28-DE95545DA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824547" y="2816540"/>
              <a:ext cx="942866" cy="778340"/>
            </a:xfrm>
            <a:prstGeom prst="rect">
              <a:avLst/>
            </a:prstGeom>
          </p:spPr>
        </p:pic>
        <p:pic>
          <p:nvPicPr>
            <p:cNvPr id="8" name="Kuva 23">
              <a:extLst>
                <a:ext uri="{FF2B5EF4-FFF2-40B4-BE49-F238E27FC236}">
                  <a16:creationId xmlns:a16="http://schemas.microsoft.com/office/drawing/2014/main" id="{110BC0D1-84AD-44C5-DC17-0CA78C295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270055" y="2739111"/>
              <a:ext cx="887205" cy="991582"/>
            </a:xfrm>
            <a:prstGeom prst="rect">
              <a:avLst/>
            </a:prstGeom>
          </p:spPr>
        </p:pic>
        <p:sp>
          <p:nvSpPr>
            <p:cNvPr id="9" name="Tekstiruutu 25">
              <a:extLst>
                <a:ext uri="{FF2B5EF4-FFF2-40B4-BE49-F238E27FC236}">
                  <a16:creationId xmlns:a16="http://schemas.microsoft.com/office/drawing/2014/main" id="{D6D13364-2778-BFB3-22C0-3F46C18D9F9D}"/>
                </a:ext>
              </a:extLst>
            </p:cNvPr>
            <p:cNvSpPr txBox="1"/>
            <p:nvPr userDrawn="1"/>
          </p:nvSpPr>
          <p:spPr>
            <a:xfrm>
              <a:off x="2220360" y="3975224"/>
              <a:ext cx="1677538" cy="1538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fi-FI" sz="100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Com o </a:t>
              </a:r>
              <a:r>
                <a:rPr lang="fi-FI" sz="1000" baseline="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apoio</a:t>
              </a:r>
              <a:r>
                <a:rPr lang="fi-FI" sz="1000" baseline="0" dirty="0">
                  <a:solidFill>
                    <a:schemeClr val="tx2"/>
                  </a:solidFill>
                  <a:latin typeface="Arial" panose="020B0604020202020204" pitchFamily="34" charset="0"/>
                </a:rPr>
                <a:t> de:</a:t>
              </a:r>
            </a:p>
          </p:txBody>
        </p:sp>
        <p:pic>
          <p:nvPicPr>
            <p:cNvPr id="10" name="Kuva 27">
              <a:extLst>
                <a:ext uri="{FF2B5EF4-FFF2-40B4-BE49-F238E27FC236}">
                  <a16:creationId xmlns:a16="http://schemas.microsoft.com/office/drawing/2014/main" id="{1E50D2F0-99E5-CA19-D1E8-0689936AC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37221" y="2879898"/>
              <a:ext cx="2083137" cy="6516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3927CA-C52B-08FA-1735-ECB9E2076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900162" y="4008540"/>
              <a:ext cx="2082800" cy="77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0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1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pos="46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86525A71-7A8C-DF49-9BE3-165B112679DD}"/>
              </a:ext>
            </a:extLst>
          </p:cNvPr>
          <p:cNvSpPr txBox="1"/>
          <p:nvPr userDrawn="1"/>
        </p:nvSpPr>
        <p:spPr>
          <a:xfrm>
            <a:off x="2928830" y="7218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 fontScale="25000" lnSpcReduction="20000"/>
          </a:bodyPr>
          <a:lstStyle/>
          <a:p>
            <a:pPr algn="l"/>
            <a:endParaRPr lang="fi-FI" sz="2000" baseline="0" dirty="0">
              <a:solidFill>
                <a:schemeClr val="tx2"/>
              </a:solidFill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F5953E33-659A-6C46-85E7-5709E5C66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90709" y="6197492"/>
            <a:ext cx="1324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DF282C3-D24B-D94E-AAA1-1DBC4BC8B6FA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B9B67D2D-566E-E54B-80E5-52237199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7005" y="6197492"/>
            <a:ext cx="946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3B09B069-179D-F840-BE6C-3D8C3E0B2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Alatunnisteen paikkamerkki 2">
            <a:extLst>
              <a:ext uri="{FF2B5EF4-FFF2-40B4-BE49-F238E27FC236}">
                <a16:creationId xmlns:a16="http://schemas.microsoft.com/office/drawing/2014/main" id="{A238C44F-43DD-F54A-AFFF-A381235B9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4022" y="6197492"/>
            <a:ext cx="3464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28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1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pos="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gmozambique.wider.unu.ed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8BB45-4892-CF21-224C-7903F68D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preparação para catástrofes das micro empresas moçambicanas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A9514AE-1A36-CBCB-61CE-D01C7531C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Examinando características sócio-psicológicas e a prestação de informações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8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16EF4-D6C1-5674-473D-1B5241C85335}"/>
              </a:ext>
            </a:extLst>
          </p:cNvPr>
          <p:cNvSpPr/>
          <p:nvPr/>
        </p:nvSpPr>
        <p:spPr>
          <a:xfrm>
            <a:off x="597250" y="2961315"/>
            <a:ext cx="10800000" cy="9311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9D382-030A-7CCB-EF7B-454C38AD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Experimento de informação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62FC-F1E2-59C8-98E0-21C318AA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55" y="1822493"/>
            <a:ext cx="10800000" cy="4140000"/>
          </a:xfrm>
        </p:spPr>
        <p:txBody>
          <a:bodyPr/>
          <a:lstStyle/>
          <a:p>
            <a:r>
              <a:rPr lang="pt-PT" b="1" dirty="0"/>
              <a:t>Treatment</a:t>
            </a:r>
            <a:r>
              <a:rPr lang="pt-PT" dirty="0"/>
              <a:t>: 300 empresas; </a:t>
            </a:r>
            <a:r>
              <a:rPr lang="pt-PT" b="1" dirty="0"/>
              <a:t>Control</a:t>
            </a:r>
            <a:r>
              <a:rPr lang="pt-PT" dirty="0"/>
              <a:t>: 418 empresas</a:t>
            </a:r>
          </a:p>
          <a:p>
            <a:r>
              <a:rPr lang="pt-PT" dirty="0"/>
              <a:t>Depois do baseline: nota física foi entregada às empresas depois da entrevista com a mensagem seguinte: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PT" sz="1600" dirty="0"/>
              <a:t>    “</a:t>
            </a:r>
            <a:r>
              <a:rPr lang="pt-PT" sz="1600" b="1" dirty="0"/>
              <a:t>Proteja sua empresa do impacto de ciclones e cheias. </a:t>
            </a:r>
            <a:r>
              <a:rPr lang="en-US" sz="1600" dirty="0"/>
              <a:t>As imagens </a:t>
            </a:r>
            <a:r>
              <a:rPr lang="en-US" sz="1600" dirty="0" err="1"/>
              <a:t>seguintes</a:t>
            </a:r>
            <a:r>
              <a:rPr lang="en-US" sz="1600" dirty="0"/>
              <a:t> </a:t>
            </a:r>
            <a:r>
              <a:rPr lang="en-US" sz="1600" dirty="0" err="1"/>
              <a:t>mostram</a:t>
            </a:r>
            <a:r>
              <a:rPr lang="en-US" sz="1600" dirty="0"/>
              <a:t> </a:t>
            </a:r>
            <a:r>
              <a:rPr lang="en-US" sz="1600" dirty="0" err="1"/>
              <a:t>medidas</a:t>
            </a:r>
            <a:r>
              <a:rPr lang="en-US" sz="1600" dirty="0"/>
              <a:t> de </a:t>
            </a:r>
            <a:r>
              <a:rPr lang="en-US" sz="1600" dirty="0" err="1"/>
              <a:t>proteção</a:t>
            </a:r>
            <a:r>
              <a:rPr lang="en-US" sz="1600" dirty="0"/>
              <a:t>        que </a:t>
            </a:r>
            <a:r>
              <a:rPr lang="en-US" sz="1600" dirty="0" err="1"/>
              <a:t>sua</a:t>
            </a:r>
            <a:r>
              <a:rPr lang="en-US" sz="1600" dirty="0"/>
              <a:t> </a:t>
            </a:r>
            <a:r>
              <a:rPr lang="en-US" sz="1600" dirty="0" err="1"/>
              <a:t>empresa</a:t>
            </a:r>
            <a:r>
              <a:rPr lang="en-US" sz="1600" dirty="0"/>
              <a:t> </a:t>
            </a:r>
            <a:r>
              <a:rPr lang="en-US" sz="1600" dirty="0" err="1"/>
              <a:t>pode</a:t>
            </a:r>
            <a:r>
              <a:rPr lang="en-US" sz="1600" dirty="0"/>
              <a:t> usar. As </a:t>
            </a:r>
            <a:r>
              <a:rPr lang="en-US" sz="1600" dirty="0" err="1"/>
              <a:t>medidas</a:t>
            </a:r>
            <a:r>
              <a:rPr lang="en-US" sz="1600" dirty="0"/>
              <a:t> </a:t>
            </a:r>
            <a:r>
              <a:rPr lang="en-US" sz="1600" dirty="0" err="1"/>
              <a:t>mostram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preparar</a:t>
            </a:r>
            <a:r>
              <a:rPr lang="en-US" sz="1600" dirty="0"/>
              <a:t> e </a:t>
            </a:r>
            <a:r>
              <a:rPr lang="en-US" sz="1600" dirty="0" err="1"/>
              <a:t>proteger</a:t>
            </a:r>
            <a:r>
              <a:rPr lang="en-US" sz="1600" dirty="0"/>
              <a:t> o </a:t>
            </a:r>
            <a:r>
              <a:rPr lang="en-US" sz="1600" dirty="0" err="1"/>
              <a:t>seu</a:t>
            </a:r>
            <a:r>
              <a:rPr lang="en-US" sz="1600" dirty="0"/>
              <a:t> </a:t>
            </a:r>
            <a:r>
              <a:rPr lang="en-US" sz="1600" dirty="0" err="1"/>
              <a:t>negócio</a:t>
            </a:r>
            <a:r>
              <a:rPr lang="en-US" sz="1600" dirty="0"/>
              <a:t> para </a:t>
            </a:r>
            <a:r>
              <a:rPr lang="en-US" sz="1600" dirty="0" err="1"/>
              <a:t>ciclones</a:t>
            </a:r>
            <a:r>
              <a:rPr lang="en-US" sz="1600" dirty="0"/>
              <a:t> e </a:t>
            </a:r>
            <a:r>
              <a:rPr lang="en-US" sz="1600" dirty="0" err="1"/>
              <a:t>cheias</a:t>
            </a:r>
            <a:r>
              <a:rPr lang="en-US" sz="1600" dirty="0"/>
              <a:t>. Faz favor de </a:t>
            </a:r>
            <a:r>
              <a:rPr lang="en-US" sz="1600" dirty="0" err="1"/>
              <a:t>ler</a:t>
            </a:r>
            <a:r>
              <a:rPr lang="en-US" sz="1600" dirty="0"/>
              <a:t> </a:t>
            </a:r>
            <a:r>
              <a:rPr lang="en-US" sz="1600" dirty="0" err="1"/>
              <a:t>detalhadamente</a:t>
            </a:r>
            <a:r>
              <a:rPr lang="en-US" sz="1600" dirty="0"/>
              <a:t> as </a:t>
            </a:r>
            <a:r>
              <a:rPr lang="en-US" sz="1600" dirty="0" err="1"/>
              <a:t>explicações</a:t>
            </a:r>
            <a:r>
              <a:rPr lang="en-US" sz="1600" dirty="0"/>
              <a:t> </a:t>
            </a:r>
            <a:r>
              <a:rPr lang="en-US" sz="1600" dirty="0" err="1"/>
              <a:t>dentro</a:t>
            </a:r>
            <a:r>
              <a:rPr lang="en-US" sz="1600" dirty="0"/>
              <a:t> das imagens </a:t>
            </a:r>
            <a:r>
              <a:rPr lang="en-US" sz="1600" dirty="0" err="1"/>
              <a:t>seguintes</a:t>
            </a:r>
            <a:r>
              <a:rPr lang="en-US" sz="1600" dirty="0"/>
              <a:t>.”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/>
          </a:p>
          <a:p>
            <a:pPr algn="just">
              <a:spcBef>
                <a:spcPts val="0"/>
              </a:spcBef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283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A560-288B-CECC-EEB6-1D7D509F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10 Medidas de preparação para catástrofes</a:t>
            </a:r>
            <a:endParaRPr lang="en-US" dirty="0"/>
          </a:p>
        </p:txBody>
      </p:sp>
      <p:pic>
        <p:nvPicPr>
          <p:cNvPr id="5" name="Content Placeholder 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B937E0A-9079-4639-BFC2-D80E979559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4492" y="1592358"/>
            <a:ext cx="5497509" cy="458230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1D889-6B5B-1E41-4412-B15E45D1F3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en-US" dirty="0" err="1"/>
              <a:t>Vontade</a:t>
            </a:r>
            <a:r>
              <a:rPr lang="en-US" dirty="0"/>
              <a:t> de </a:t>
            </a:r>
            <a:r>
              <a:rPr lang="en-US" dirty="0" err="1"/>
              <a:t>implementar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Eficácia</a:t>
            </a:r>
            <a:r>
              <a:rPr lang="en-US" dirty="0"/>
              <a:t> </a:t>
            </a:r>
            <a:r>
              <a:rPr lang="en-US" dirty="0" err="1"/>
              <a:t>percepida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Utilização</a:t>
            </a:r>
            <a:r>
              <a:rPr lang="en-US" dirty="0"/>
              <a:t> de facto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600" b="1" dirty="0" err="1"/>
              <a:t>Medida</a:t>
            </a:r>
            <a:r>
              <a:rPr lang="en-US" sz="1600" b="1" dirty="0"/>
              <a:t> </a:t>
            </a:r>
            <a:r>
              <a:rPr lang="en-US" sz="1600" b="1" dirty="0" err="1"/>
              <a:t>mais</a:t>
            </a:r>
            <a:r>
              <a:rPr lang="en-US" sz="1600" b="1" dirty="0"/>
              <a:t> </a:t>
            </a:r>
            <a:r>
              <a:rPr lang="en-US" sz="1600" b="1" dirty="0" err="1"/>
              <a:t>usada</a:t>
            </a:r>
            <a:r>
              <a:rPr lang="en-US" sz="1600" b="1" dirty="0"/>
              <a:t>: </a:t>
            </a:r>
            <a:r>
              <a:rPr lang="en-US" sz="1600" dirty="0" err="1"/>
              <a:t>Tirar</a:t>
            </a:r>
            <a:r>
              <a:rPr lang="en-US" sz="1600" dirty="0"/>
              <a:t> o </a:t>
            </a:r>
            <a:r>
              <a:rPr lang="en-US" sz="1600" dirty="0" err="1"/>
              <a:t>lixo</a:t>
            </a:r>
            <a:r>
              <a:rPr lang="en-US" sz="1600" dirty="0"/>
              <a:t> das </a:t>
            </a:r>
            <a:r>
              <a:rPr lang="en-US" sz="1600" dirty="0" err="1"/>
              <a:t>valas</a:t>
            </a:r>
            <a:r>
              <a:rPr lang="en-US" sz="1600" dirty="0"/>
              <a:t> de </a:t>
            </a:r>
            <a:r>
              <a:rPr lang="en-US" sz="1600" dirty="0" err="1"/>
              <a:t>drenagem</a:t>
            </a:r>
            <a:r>
              <a:rPr lang="en-US" sz="1600" dirty="0"/>
              <a:t> junto com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vizinhos</a:t>
            </a:r>
            <a:r>
              <a:rPr lang="en-US" sz="1600" dirty="0"/>
              <a:t> do bairro (60%)</a:t>
            </a:r>
          </a:p>
          <a:p>
            <a:r>
              <a:rPr lang="en-US" sz="1600" dirty="0"/>
              <a:t>…</a:t>
            </a:r>
            <a:r>
              <a:rPr lang="en-US" sz="1600" b="1" dirty="0" err="1"/>
              <a:t>menos</a:t>
            </a:r>
            <a:r>
              <a:rPr lang="en-US" sz="1600" b="1" dirty="0"/>
              <a:t> </a:t>
            </a:r>
            <a:r>
              <a:rPr lang="en-US" sz="1600" b="1" dirty="0" err="1"/>
              <a:t>usada</a:t>
            </a:r>
            <a:r>
              <a:rPr lang="en-US" sz="1600" b="1" dirty="0"/>
              <a:t>: </a:t>
            </a:r>
            <a:r>
              <a:rPr lang="en-US" sz="1600" dirty="0"/>
              <a:t>Mudar o </a:t>
            </a:r>
            <a:r>
              <a:rPr lang="en-US" sz="1600" dirty="0" err="1"/>
              <a:t>negócio</a:t>
            </a:r>
            <a:r>
              <a:rPr lang="en-US" sz="1600" dirty="0"/>
              <a:t> para </a:t>
            </a:r>
            <a:r>
              <a:rPr lang="en-US" sz="1600" dirty="0" err="1"/>
              <a:t>outra</a:t>
            </a:r>
            <a:r>
              <a:rPr lang="en-US" sz="1600" dirty="0"/>
              <a:t> </a:t>
            </a:r>
            <a:r>
              <a:rPr lang="en-US" sz="1600" dirty="0" err="1"/>
              <a:t>localização</a:t>
            </a:r>
            <a:r>
              <a:rPr lang="en-US" sz="1600" dirty="0"/>
              <a:t> (20%)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9BA01-5D03-92B4-6B96-AABA326B65EC}"/>
              </a:ext>
            </a:extLst>
          </p:cNvPr>
          <p:cNvSpPr/>
          <p:nvPr/>
        </p:nvSpPr>
        <p:spPr>
          <a:xfrm>
            <a:off x="394492" y="2108718"/>
            <a:ext cx="2609965" cy="385690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667FCAA-AA03-55CE-4995-99313E9C902B}"/>
              </a:ext>
            </a:extLst>
          </p:cNvPr>
          <p:cNvSpPr/>
          <p:nvPr/>
        </p:nvSpPr>
        <p:spPr>
          <a:xfrm>
            <a:off x="8967831" y="2315361"/>
            <a:ext cx="218114" cy="118284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5F6CE-6C80-7324-17FC-55B31B826087}"/>
              </a:ext>
            </a:extLst>
          </p:cNvPr>
          <p:cNvSpPr txBox="1"/>
          <p:nvPr/>
        </p:nvSpPr>
        <p:spPr>
          <a:xfrm>
            <a:off x="9278224" y="258361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10 medidas</a:t>
            </a:r>
          </a:p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Índices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7996-1B7C-1FCD-473D-F70565AC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Metodologia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1D85A5F-3DA2-70B7-45F7-AEEFBC4F2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064688"/>
            <a:ext cx="10341911" cy="115064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11B1D1-581D-75C3-F191-5DC9B3E2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54" y="3719015"/>
            <a:ext cx="9293950" cy="863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2B8C0-B78C-E058-90B2-D208B4E91CC2}"/>
              </a:ext>
            </a:extLst>
          </p:cNvPr>
          <p:cNvSpPr txBox="1"/>
          <p:nvPr/>
        </p:nvSpPr>
        <p:spPr>
          <a:xfrm>
            <a:off x="1463041" y="2064688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Firm and time FEs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88640-8507-A5EC-92D7-A222DEE26041}"/>
              </a:ext>
            </a:extLst>
          </p:cNvPr>
          <p:cNvSpPr txBox="1"/>
          <p:nvPr/>
        </p:nvSpPr>
        <p:spPr>
          <a:xfrm>
            <a:off x="1463041" y="371901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DID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281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AD1F-691B-A6FF-F948-D0B49F65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Resultados: </a:t>
            </a:r>
            <a:br>
              <a:rPr lang="pt-PT" dirty="0"/>
            </a:br>
            <a:r>
              <a:rPr lang="pt-PT" dirty="0"/>
              <a:t>Socio-psicologia e preparação para catástrofes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167EC-C713-66C8-C5AE-909A929C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Três características sócio-psicológicas dos empresários estão associadas à preparação para catástrofes</a:t>
            </a:r>
          </a:p>
          <a:p>
            <a:pPr lvl="1"/>
            <a:r>
              <a:rPr lang="pt-BR" b="1" dirty="0"/>
              <a:t>Conhecimento sobre as alterações climáticas</a:t>
            </a:r>
          </a:p>
          <a:p>
            <a:pPr lvl="2"/>
            <a:r>
              <a:rPr lang="en-US" dirty="0" err="1"/>
              <a:t>Causas</a:t>
            </a:r>
            <a:r>
              <a:rPr lang="en-US" dirty="0"/>
              <a:t> d</a:t>
            </a:r>
            <a:r>
              <a:rPr lang="pt-BR" dirty="0"/>
              <a:t>as alterações climáticas</a:t>
            </a:r>
            <a:endParaRPr lang="en-US" dirty="0"/>
          </a:p>
          <a:p>
            <a:pPr lvl="1"/>
            <a:r>
              <a:rPr lang="en-US" b="1" dirty="0" err="1"/>
              <a:t>Normas</a:t>
            </a:r>
            <a:r>
              <a:rPr lang="en-US" b="1" dirty="0"/>
              <a:t> </a:t>
            </a:r>
            <a:r>
              <a:rPr lang="en-US" b="1" dirty="0" err="1"/>
              <a:t>descritivas</a:t>
            </a:r>
            <a:r>
              <a:rPr lang="en-US" b="1" dirty="0"/>
              <a:t>: </a:t>
            </a:r>
            <a:r>
              <a:rPr lang="pt-BR" dirty="0"/>
              <a:t>em que medida um empresário pensa que outros empresários estão a agir para reduzir o risco de catástrofes </a:t>
            </a:r>
          </a:p>
          <a:p>
            <a:pPr lvl="1"/>
            <a:r>
              <a:rPr lang="en-US" b="1" dirty="0" err="1"/>
              <a:t>Valores</a:t>
            </a:r>
            <a:r>
              <a:rPr lang="en-US" b="1" dirty="0"/>
              <a:t> </a:t>
            </a:r>
            <a:r>
              <a:rPr lang="en-US" b="1" dirty="0" err="1"/>
              <a:t>egoístas</a:t>
            </a:r>
            <a:r>
              <a:rPr lang="en-US" dirty="0"/>
              <a:t>: </a:t>
            </a:r>
            <a:r>
              <a:rPr lang="en-US" dirty="0" err="1"/>
              <a:t>procura</a:t>
            </a:r>
            <a:r>
              <a:rPr lang="en-US" dirty="0"/>
              <a:t> de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benefício</a:t>
            </a:r>
            <a:r>
              <a:rPr lang="en-US" dirty="0"/>
              <a:t> </a:t>
            </a:r>
            <a:r>
              <a:rPr lang="en-US" dirty="0" err="1"/>
              <a:t>próprio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4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054B75-0149-5DD7-9C36-0F479E1D7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Fornecer informação às empresas sobre </a:t>
            </a:r>
            <a:br>
              <a:rPr lang="pt-PT" dirty="0"/>
            </a:br>
            <a:r>
              <a:rPr lang="pt-PT" dirty="0"/>
              <a:t>medidas de preparação para catástrofes</a:t>
            </a:r>
            <a:br>
              <a:rPr lang="pt-PT" dirty="0"/>
            </a:br>
            <a:r>
              <a:rPr lang="pt-PT" dirty="0"/>
              <a:t>teve impacto?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4603-734B-A7C0-0385-F2A0A111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Resultados: </a:t>
            </a:r>
            <a:br>
              <a:rPr lang="pt-PT" dirty="0"/>
            </a:br>
            <a:r>
              <a:rPr lang="pt-PT" dirty="0"/>
              <a:t>Informação e preparação para catástrofes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FB3C-5647-CFAA-A24B-A9F818C3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b="1" dirty="0"/>
              <a:t>Fornecimento de informações </a:t>
            </a:r>
            <a:r>
              <a:rPr lang="pt-BR" dirty="0"/>
              <a:t>sobre medidas específicas de preparação para catástrofes </a:t>
            </a:r>
            <a:r>
              <a:rPr lang="pt-BR" b="1" dirty="0"/>
              <a:t>não</a:t>
            </a:r>
            <a:r>
              <a:rPr lang="pt-BR" dirty="0"/>
              <a:t> resulta em preparação das empresas para as catástrofes</a:t>
            </a:r>
          </a:p>
          <a:p>
            <a:pPr lvl="1"/>
            <a:r>
              <a:rPr lang="pt-BR" dirty="0"/>
              <a:t>Informação nem impactou as atitudes dos empresários, nem a preparação prática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730-B7FF-8918-44C0-C8159938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Conclusão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2A1B-2052-C893-83B7-A14B8337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Três características sócio-psicológicas dos empresários associadas à preparação para catástrofes</a:t>
            </a:r>
          </a:p>
          <a:p>
            <a:pPr lvl="1"/>
            <a:r>
              <a:rPr lang="pt-BR" dirty="0"/>
              <a:t>Conhecimento sobre as causas das alterações climáticas,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descritivas</a:t>
            </a:r>
            <a:r>
              <a:rPr lang="en-US" dirty="0"/>
              <a:t>,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egoístas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Mostrar</a:t>
            </a:r>
            <a:r>
              <a:rPr lang="en-US" dirty="0"/>
              <a:t> imagens de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preparação</a:t>
            </a:r>
            <a:r>
              <a:rPr lang="en-US" dirty="0"/>
              <a:t> para </a:t>
            </a:r>
            <a:r>
              <a:rPr lang="en-US" dirty="0" err="1"/>
              <a:t>catástrofes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aumentou</a:t>
            </a:r>
            <a:r>
              <a:rPr lang="en-US" dirty="0"/>
              <a:t> a </a:t>
            </a:r>
            <a:r>
              <a:rPr lang="en-US" dirty="0" err="1"/>
              <a:t>preparação</a:t>
            </a:r>
            <a:endParaRPr lang="en-US" dirty="0"/>
          </a:p>
          <a:p>
            <a:pPr lvl="1"/>
            <a:r>
              <a:rPr lang="en-US" dirty="0" err="1"/>
              <a:t>Empresários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entenderam</a:t>
            </a:r>
            <a:r>
              <a:rPr lang="en-US" dirty="0"/>
              <a:t> as imagens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Português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Líderes</a:t>
            </a:r>
            <a:r>
              <a:rPr lang="en-US" dirty="0"/>
              <a:t> </a:t>
            </a:r>
            <a:r>
              <a:rPr lang="en-US" dirty="0" err="1"/>
              <a:t>locais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involvidos</a:t>
            </a:r>
            <a:r>
              <a:rPr lang="en-US" dirty="0"/>
              <a:t> para </a:t>
            </a:r>
            <a:r>
              <a:rPr lang="en-US" dirty="0" err="1"/>
              <a:t>mobilizar</a:t>
            </a:r>
            <a:r>
              <a:rPr lang="en-US" dirty="0"/>
              <a:t> as </a:t>
            </a:r>
            <a:r>
              <a:rPr lang="en-US" dirty="0" err="1"/>
              <a:t>comunidades</a:t>
            </a:r>
            <a:r>
              <a:rPr lang="en-US" dirty="0"/>
              <a:t> (</a:t>
            </a:r>
            <a:r>
              <a:rPr lang="en-US" dirty="0" err="1"/>
              <a:t>Quelimane</a:t>
            </a:r>
            <a:r>
              <a:rPr lang="en-US" dirty="0"/>
              <a:t>, S. </a:t>
            </a:r>
            <a:r>
              <a:rPr lang="en-US" dirty="0" err="1"/>
              <a:t>Leeffers</a:t>
            </a:r>
            <a:r>
              <a:rPr lang="en-US" dirty="0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40973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E230-EF91-8DC5-3CFE-8098ABD8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Considerações políticas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97F71-9EEE-C3C4-A69F-B9B14D048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Outro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informação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ser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útil</a:t>
            </a:r>
            <a:endParaRPr lang="en-US" dirty="0"/>
          </a:p>
          <a:p>
            <a:pPr lvl="1"/>
            <a:r>
              <a:rPr lang="en-US" dirty="0" err="1"/>
              <a:t>Histórias</a:t>
            </a:r>
            <a:r>
              <a:rPr lang="en-US" dirty="0"/>
              <a:t> de </a:t>
            </a:r>
            <a:r>
              <a:rPr lang="en-US" dirty="0" err="1"/>
              <a:t>sucesso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outros </a:t>
            </a:r>
            <a:r>
              <a:rPr lang="en-US" dirty="0" err="1"/>
              <a:t>empresários</a:t>
            </a:r>
            <a:r>
              <a:rPr lang="en-US" dirty="0"/>
              <a:t> que </a:t>
            </a:r>
            <a:r>
              <a:rPr lang="en-US" dirty="0" err="1"/>
              <a:t>prepararam</a:t>
            </a:r>
            <a:r>
              <a:rPr lang="en-US" dirty="0"/>
              <a:t>-se</a:t>
            </a:r>
          </a:p>
          <a:p>
            <a:pPr lvl="1"/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endParaRPr lang="en-US" dirty="0"/>
          </a:p>
          <a:p>
            <a:r>
              <a:rPr lang="en-US" dirty="0" err="1"/>
              <a:t>Melhorar</a:t>
            </a:r>
            <a:r>
              <a:rPr lang="en-US" dirty="0"/>
              <a:t> o </a:t>
            </a:r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(as </a:t>
            </a:r>
            <a:r>
              <a:rPr lang="en-US" dirty="0" err="1"/>
              <a:t>causas</a:t>
            </a:r>
            <a:r>
              <a:rPr lang="en-US" dirty="0"/>
              <a:t> d) as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4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4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8E17-761F-BCCD-B900-6B9D43CE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Características socio-psicologicas</a:t>
            </a:r>
            <a:br>
              <a:rPr lang="pt-PT" dirty="0"/>
            </a:b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F202C2-182E-752A-A7DD-9ACFFDBFF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404" y="1179672"/>
            <a:ext cx="7555192" cy="4944291"/>
          </a:xfrm>
        </p:spPr>
      </p:pic>
    </p:spTree>
    <p:extLst>
      <p:ext uri="{BB962C8B-B14F-4D97-AF65-F5344CB8AC3E}">
        <p14:creationId xmlns:p14="http://schemas.microsoft.com/office/powerpoint/2010/main" val="371841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47C21-F474-9E94-B6A0-36EEC40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zo Sans" panose="020B0603030303020204" pitchFamily="34" charset="0"/>
              </a:rPr>
              <a:t>Inclusive growth in Mozambique (IGM)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A99D8F-0510-3F7D-1244-A3AFBBA6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i="1" dirty="0">
                <a:solidFill>
                  <a:schemeClr val="accent1"/>
                </a:solidFill>
                <a:latin typeface="Azo Sans" panose="020B0603030303020204" pitchFamily="34" charset="0"/>
              </a:rPr>
              <a:t>“The central goal of this collaborative </a:t>
            </a:r>
            <a:r>
              <a:rPr lang="en-US" sz="1600" i="1" dirty="0" err="1">
                <a:solidFill>
                  <a:schemeClr val="accent1"/>
                </a:solidFill>
                <a:latin typeface="Azo Sans" panose="020B0603030303020204" pitchFamily="34" charset="0"/>
              </a:rPr>
              <a:t>programme</a:t>
            </a:r>
            <a:r>
              <a:rPr lang="en-US" sz="1600" i="1" dirty="0">
                <a:solidFill>
                  <a:schemeClr val="accent1"/>
                </a:solidFill>
                <a:latin typeface="Azo Sans" panose="020B0603030303020204" pitchFamily="34" charset="0"/>
              </a:rPr>
              <a:t> is to support inclusive growth in Mozambique — growth that substantially improves the living standards of the country’s population over the long term.”</a:t>
            </a:r>
            <a:br>
              <a:rPr lang="en-US" sz="1600" i="1" dirty="0">
                <a:solidFill>
                  <a:schemeClr val="accent1"/>
                </a:solidFill>
                <a:latin typeface="Azo Sans" panose="020B0603030303020204" pitchFamily="34" charset="0"/>
              </a:rPr>
            </a:br>
            <a:endParaRPr lang="en-US" sz="1600" i="1" dirty="0">
              <a:solidFill>
                <a:schemeClr val="accent1"/>
              </a:solidFill>
              <a:latin typeface="Azo Sans" panose="020B0603030303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Partners: 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National Directorate for Economic and Development Policy (DNPED), Ministry of Economy and Finance (MEF)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Centre for Economic and Management Studies (CEEG), University of Eduardo Mondlane (UEM)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University of Copenhagen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UNU-WIDER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Activities:</a:t>
            </a:r>
          </a:p>
          <a:p>
            <a:pPr marL="1123935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Azo Sans" panose="020B0603030303020204" pitchFamily="34" charset="0"/>
              </a:rPr>
              <a:t>Building evidence through rigorous research and analysis</a:t>
            </a:r>
          </a:p>
          <a:p>
            <a:pPr marL="1123935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Azo Sans" panose="020B0603030303020204" pitchFamily="34" charset="0"/>
              </a:rPr>
              <a:t>Technical assistance (e.g., economic modelling)</a:t>
            </a:r>
          </a:p>
          <a:p>
            <a:pPr marL="1123935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Azo Sans" panose="020B0603030303020204" pitchFamily="34" charset="0"/>
              </a:rPr>
              <a:t>Capacity-building (e.g., training courses)</a:t>
            </a:r>
          </a:p>
          <a:p>
            <a:pPr marL="1123935" lvl="1" indent="-514350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Azo Sans" panose="020B0603030303020204" pitchFamily="34" charset="0"/>
              </a:rPr>
              <a:t>Communication and outreach (e.g., publications, events, online dissemination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Timeline: 2015-2021 (Phase I); 2021-2024 (Phase II)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Funding: Governments of Finland, Norway and Switzerland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zo Sans" panose="020B0603030303020204" pitchFamily="34" charset="0"/>
              </a:rPr>
              <a:t>For more information: </a:t>
            </a:r>
            <a:r>
              <a:rPr lang="en-GB" sz="1600" dirty="0">
                <a:solidFill>
                  <a:schemeClr val="accent5"/>
                </a:solidFill>
                <a:latin typeface="Azo Sans" panose="020B0603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https://igmozambique.wider.unu.edu/</a:t>
            </a:r>
            <a:endParaRPr lang="en-US" sz="1600" dirty="0">
              <a:solidFill>
                <a:schemeClr val="accent5"/>
              </a:solidFill>
              <a:latin typeface="Azo Sans" panose="020B0603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4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9659-82D8-36B5-F4B5-E7DEAB83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Objetivos da pesquisa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ED1F8-37C4-9906-DC8B-D3BABE136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O que explica a preparação para catástrofes das micro empresas?</a:t>
            </a:r>
          </a:p>
          <a:p>
            <a:pPr lvl="1"/>
            <a:r>
              <a:rPr lang="pt-PT" dirty="0"/>
              <a:t>Porque algumas empresas preparam-se para catástrofes e outras não?</a:t>
            </a:r>
          </a:p>
          <a:p>
            <a:pPr lvl="1"/>
            <a:r>
              <a:rPr lang="pt-PT" dirty="0"/>
              <a:t>Características dos empresários explicam a preparação para catástrofes?</a:t>
            </a:r>
          </a:p>
          <a:p>
            <a:pPr lvl="1"/>
            <a:r>
              <a:rPr lang="pt-PT" dirty="0"/>
              <a:t>Falta de informação explica a não-preparação para catástrofes?</a:t>
            </a:r>
          </a:p>
          <a:p>
            <a:r>
              <a:rPr lang="pt-PT" b="1" dirty="0"/>
              <a:t>Variável dependente: Preparação para catástrofes das micro empresas </a:t>
            </a:r>
          </a:p>
          <a:p>
            <a:pPr lvl="1"/>
            <a:r>
              <a:rPr lang="pt-PT" dirty="0"/>
              <a:t>i) </a:t>
            </a:r>
            <a:r>
              <a:rPr lang="pt-PT" b="1" dirty="0"/>
              <a:t>atitudes</a:t>
            </a:r>
            <a:r>
              <a:rPr lang="pt-PT" dirty="0"/>
              <a:t> sobre e ii) </a:t>
            </a:r>
            <a:r>
              <a:rPr lang="pt-PT" b="1" dirty="0"/>
              <a:t>aplicação</a:t>
            </a:r>
            <a:r>
              <a:rPr lang="pt-PT" dirty="0"/>
              <a:t> de 10 </a:t>
            </a:r>
            <a:r>
              <a:rPr lang="pt-PT" b="1" dirty="0"/>
              <a:t>medidas de preparação para catástrofes</a:t>
            </a:r>
          </a:p>
          <a:p>
            <a:pPr lvl="2"/>
            <a:r>
              <a:rPr lang="pt-PT" b="1" dirty="0"/>
              <a:t>Catástrofes: </a:t>
            </a:r>
            <a:r>
              <a:rPr lang="pt-PT" dirty="0"/>
              <a:t>ciclones e inundações</a:t>
            </a:r>
          </a:p>
          <a:p>
            <a:pPr lvl="2"/>
            <a:r>
              <a:rPr lang="en-US" b="1" dirty="0"/>
              <a:t>Micro </a:t>
            </a:r>
            <a:r>
              <a:rPr lang="en-US" b="1" dirty="0" err="1"/>
              <a:t>empresas</a:t>
            </a:r>
            <a:r>
              <a:rPr lang="en-US" dirty="0"/>
              <a:t>: 0-9 </a:t>
            </a:r>
            <a:r>
              <a:rPr lang="en-US" dirty="0" err="1"/>
              <a:t>trabalhadores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 err="1"/>
              <a:t>Variávéis</a:t>
            </a:r>
            <a:r>
              <a:rPr lang="en-US" b="1" dirty="0"/>
              <a:t> </a:t>
            </a:r>
            <a:r>
              <a:rPr lang="en-US" b="1" dirty="0" err="1"/>
              <a:t>explicativas</a:t>
            </a:r>
            <a:r>
              <a:rPr lang="en-US" b="1" dirty="0"/>
              <a:t>: </a:t>
            </a:r>
            <a:r>
              <a:rPr lang="en-US" b="1" dirty="0" err="1"/>
              <a:t>características</a:t>
            </a:r>
            <a:r>
              <a:rPr lang="en-US" b="1" dirty="0"/>
              <a:t> </a:t>
            </a:r>
            <a:r>
              <a:rPr lang="en-US" b="1" dirty="0" err="1"/>
              <a:t>sócio-psicológicas</a:t>
            </a:r>
            <a:r>
              <a:rPr lang="en-US" b="1" dirty="0"/>
              <a:t> e </a:t>
            </a:r>
            <a:r>
              <a:rPr lang="en-US" b="1" dirty="0" err="1"/>
              <a:t>fornecimento</a:t>
            </a:r>
            <a:r>
              <a:rPr lang="en-US" b="1" dirty="0"/>
              <a:t> de </a:t>
            </a:r>
            <a:r>
              <a:rPr lang="en-US" b="1" dirty="0" err="1"/>
              <a:t>informação</a:t>
            </a:r>
            <a:endParaRPr lang="en-US" b="1" dirty="0"/>
          </a:p>
          <a:p>
            <a:pPr lvl="1"/>
            <a:r>
              <a:rPr lang="en-US" b="1" dirty="0" err="1"/>
              <a:t>Sócio-psicologia</a:t>
            </a:r>
            <a:r>
              <a:rPr lang="en-US" b="1" dirty="0"/>
              <a:t> dos </a:t>
            </a:r>
            <a:r>
              <a:rPr lang="en-US" b="1" dirty="0" err="1"/>
              <a:t>empresários</a:t>
            </a:r>
            <a:r>
              <a:rPr lang="en-US" b="1" dirty="0"/>
              <a:t>: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experienciais</a:t>
            </a:r>
            <a:r>
              <a:rPr lang="en-US" dirty="0"/>
              <a:t>, </a:t>
            </a:r>
            <a:r>
              <a:rPr lang="en-US" dirty="0" err="1"/>
              <a:t>socioculturais</a:t>
            </a:r>
            <a:r>
              <a:rPr lang="en-US" dirty="0"/>
              <a:t>, </a:t>
            </a:r>
            <a:r>
              <a:rPr lang="en-US" dirty="0" err="1"/>
              <a:t>cognitivas</a:t>
            </a:r>
            <a:r>
              <a:rPr lang="en-US" dirty="0"/>
              <a:t> e </a:t>
            </a:r>
            <a:r>
              <a:rPr lang="en-US" dirty="0" err="1"/>
              <a:t>sociodemográficas</a:t>
            </a:r>
            <a:endParaRPr lang="en-US" b="1" dirty="0"/>
          </a:p>
          <a:p>
            <a:pPr lvl="1"/>
            <a:r>
              <a:rPr lang="en-US" b="1" dirty="0" err="1"/>
              <a:t>Fornecimento</a:t>
            </a:r>
            <a:r>
              <a:rPr lang="en-US" b="1" dirty="0"/>
              <a:t> de </a:t>
            </a:r>
            <a:r>
              <a:rPr lang="en-US" b="1" dirty="0" err="1"/>
              <a:t>informação</a:t>
            </a:r>
            <a:r>
              <a:rPr lang="en-US" b="1" dirty="0"/>
              <a:t>: </a:t>
            </a:r>
            <a:r>
              <a:rPr lang="en-US" dirty="0"/>
              <a:t>Imagens que </a:t>
            </a:r>
            <a:r>
              <a:rPr lang="en-US" dirty="0" err="1"/>
              <a:t>mostram</a:t>
            </a:r>
            <a:r>
              <a:rPr lang="en-US" dirty="0"/>
              <a:t> 6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preparação</a:t>
            </a:r>
            <a:r>
              <a:rPr lang="en-US" dirty="0"/>
              <a:t> para </a:t>
            </a:r>
            <a:r>
              <a:rPr lang="en-US" dirty="0" err="1"/>
              <a:t>catástrofes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88DB-EB00-F32A-E965-FAFA1F55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Motivação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0E88-40A1-55B7-CEF1-44BD38661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Moçambique está entre os 10 países do mundo com o </a:t>
            </a:r>
            <a:r>
              <a:rPr lang="pt-PT" b="1" dirty="0"/>
              <a:t>risco mais elevado </a:t>
            </a:r>
            <a:r>
              <a:rPr lang="pt-PT" dirty="0"/>
              <a:t>de ser afectado por catástrofes </a:t>
            </a:r>
            <a:r>
              <a:rPr lang="pt-PT" sz="1400" dirty="0"/>
              <a:t>(World Risk Report, 2022)</a:t>
            </a:r>
          </a:p>
          <a:p>
            <a:r>
              <a:rPr lang="pt-PT" dirty="0"/>
              <a:t>Empresas de dimensão micro são impactadas regularmente por cheias e ciclones </a:t>
            </a:r>
          </a:p>
          <a:p>
            <a:pPr lvl="1"/>
            <a:r>
              <a:rPr lang="pt-PT" dirty="0"/>
              <a:t>Sobrevivência das micro empresas é crucial</a:t>
            </a:r>
          </a:p>
          <a:p>
            <a:pPr lvl="2"/>
            <a:r>
              <a:rPr lang="pt-PT" dirty="0"/>
              <a:t>Empregram </a:t>
            </a:r>
            <a:r>
              <a:rPr lang="pt-PT" b="1" dirty="0"/>
              <a:t>90 por cento </a:t>
            </a:r>
            <a:r>
              <a:rPr lang="pt-PT" dirty="0"/>
              <a:t>da população laboral nos países de rendimento baixo </a:t>
            </a:r>
            <a:r>
              <a:rPr lang="pt-PT" sz="1400" dirty="0"/>
              <a:t>(ILO, 2019)</a:t>
            </a:r>
          </a:p>
          <a:p>
            <a:pPr marL="914400" lvl="2" indent="0">
              <a:buNone/>
            </a:pPr>
            <a:endParaRPr lang="pt-PT" dirty="0"/>
          </a:p>
          <a:p>
            <a:r>
              <a:rPr lang="pt-PT" dirty="0"/>
              <a:t>Empresas </a:t>
            </a:r>
            <a:r>
              <a:rPr lang="pt-PT" b="1" dirty="0"/>
              <a:t>não se preparam </a:t>
            </a:r>
            <a:r>
              <a:rPr lang="pt-PT" dirty="0"/>
              <a:t>para catástrofes apesar de serem impactadas fortemente </a:t>
            </a:r>
            <a:r>
              <a:rPr lang="da-DK" sz="1400" dirty="0"/>
              <a:t>(Egbelakin et al. 2016; Howe 2011; Leitold et al. 2021)</a:t>
            </a:r>
            <a:endParaRPr lang="pt-PT" sz="1400" dirty="0"/>
          </a:p>
          <a:p>
            <a:pPr lvl="1"/>
            <a:r>
              <a:rPr lang="pt-PT" dirty="0"/>
              <a:t>Não conhecemos as razões pela inação </a:t>
            </a:r>
          </a:p>
          <a:p>
            <a:pPr lvl="2"/>
            <a:r>
              <a:rPr lang="pt-PT" dirty="0"/>
              <a:t>Caractéristicas dos empresários explicam a inação?</a:t>
            </a:r>
          </a:p>
          <a:p>
            <a:pPr lvl="2"/>
            <a:r>
              <a:rPr lang="pt-PT" dirty="0"/>
              <a:t>Falta de informação explica a inação?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5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D33B-5033-C6AF-5B05-DFCC5640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F8A5E-E145-4D92-2134-E730FBB7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Empresas no mundo todo não se preparam (suficientemente) para catástrofes </a:t>
            </a:r>
            <a:r>
              <a:rPr lang="da-DK" sz="1100" dirty="0"/>
              <a:t>(Harries et al. 2018; Howe 2011; Josephson, Schrank, and Marshall 2017; Skouloudis et al. 2023; Veeravalli et al. 2022)</a:t>
            </a:r>
            <a:endParaRPr lang="pt-PT" sz="1100" dirty="0"/>
          </a:p>
          <a:p>
            <a:r>
              <a:rPr lang="pt-PT" dirty="0"/>
              <a:t>Determinantes da preparação para catástrofes pelas empresas são desconhecidos </a:t>
            </a:r>
          </a:p>
          <a:p>
            <a:r>
              <a:rPr lang="pt-PT" dirty="0"/>
              <a:t>Determinantes da preparação para catástrofes de indivíduos:</a:t>
            </a:r>
          </a:p>
          <a:p>
            <a:pPr lvl="1"/>
            <a:r>
              <a:rPr lang="pt-PT" dirty="0"/>
              <a:t>Percepção do risco </a:t>
            </a:r>
            <a:r>
              <a:rPr lang="en-US" sz="1100" dirty="0"/>
              <a:t>(Hashim et al. 2021; Howe 2011; Ng 2022)</a:t>
            </a:r>
          </a:p>
          <a:p>
            <a:pPr lvl="1"/>
            <a:r>
              <a:rPr lang="en-US" dirty="0" err="1"/>
              <a:t>Experiência</a:t>
            </a:r>
            <a:r>
              <a:rPr lang="en-US" dirty="0"/>
              <a:t> com </a:t>
            </a:r>
            <a:r>
              <a:rPr lang="en-US" dirty="0" err="1"/>
              <a:t>catástrofes</a:t>
            </a:r>
            <a:r>
              <a:rPr lang="en-US" dirty="0"/>
              <a:t> </a:t>
            </a:r>
            <a:r>
              <a:rPr lang="en-US" sz="1100" dirty="0"/>
              <a:t>(Van der Linden 2015; Xie et al. 2019)</a:t>
            </a:r>
          </a:p>
          <a:p>
            <a:pPr lvl="1"/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socioculturais</a:t>
            </a:r>
            <a:r>
              <a:rPr lang="en-US" dirty="0"/>
              <a:t> </a:t>
            </a:r>
            <a:r>
              <a:rPr lang="en-US" sz="1100" dirty="0"/>
              <a:t>(Van der Linden 2015; Xie et al. 2019)</a:t>
            </a:r>
          </a:p>
          <a:p>
            <a:pPr lvl="1"/>
            <a:r>
              <a:rPr lang="en-US" dirty="0" err="1"/>
              <a:t>Conhecimento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climáticas</a:t>
            </a:r>
            <a:r>
              <a:rPr lang="en-US" dirty="0"/>
              <a:t> </a:t>
            </a:r>
            <a:r>
              <a:rPr lang="en-US" sz="1100" dirty="0"/>
              <a:t>(Van der Linden 2015; Xie et al. 2019)</a:t>
            </a:r>
          </a:p>
          <a:p>
            <a:pPr lvl="1"/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sociodemográficas</a:t>
            </a:r>
            <a:r>
              <a:rPr lang="en-US" dirty="0"/>
              <a:t> </a:t>
            </a:r>
            <a:r>
              <a:rPr lang="en-US" sz="1100" dirty="0"/>
              <a:t>(Van der Linden 2015; Xie et al. 2019)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0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95D10-60B7-6C4F-892D-632536BC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Dados em painel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err="1"/>
              <a:t>Inquirimos</a:t>
            </a:r>
            <a:r>
              <a:rPr lang="da-DK" sz="2000" dirty="0"/>
              <a:t> </a:t>
            </a:r>
            <a:r>
              <a:rPr lang="da-DK" sz="2000" b="1" dirty="0"/>
              <a:t>355 </a:t>
            </a:r>
            <a:r>
              <a:rPr lang="da-DK" sz="2000" b="1" dirty="0" err="1"/>
              <a:t>empresas</a:t>
            </a:r>
            <a:r>
              <a:rPr lang="da-DK" sz="2000" b="1" dirty="0"/>
              <a:t> </a:t>
            </a:r>
            <a:r>
              <a:rPr lang="da-DK" sz="2000" dirty="0"/>
              <a:t>em 2012, 2017 e 2022</a:t>
            </a:r>
          </a:p>
          <a:p>
            <a:pPr lvl="1"/>
            <a:r>
              <a:rPr lang="da-DK" sz="2000" dirty="0" err="1"/>
              <a:t>Acompanhamos</a:t>
            </a:r>
            <a:r>
              <a:rPr lang="da-DK" sz="2000" dirty="0"/>
              <a:t> as </a:t>
            </a:r>
            <a:r>
              <a:rPr lang="da-DK" sz="2000" dirty="0" err="1"/>
              <a:t>mesmas</a:t>
            </a:r>
            <a:r>
              <a:rPr lang="da-DK" sz="2000" dirty="0"/>
              <a:t> </a:t>
            </a:r>
            <a:r>
              <a:rPr lang="da-DK" sz="2000" dirty="0" err="1"/>
              <a:t>empresas</a:t>
            </a:r>
            <a:r>
              <a:rPr lang="da-DK" sz="2000" dirty="0"/>
              <a:t> </a:t>
            </a:r>
            <a:r>
              <a:rPr lang="da-DK" sz="2000" dirty="0" err="1"/>
              <a:t>num</a:t>
            </a:r>
            <a:r>
              <a:rPr lang="da-DK" sz="2000" dirty="0"/>
              <a:t> </a:t>
            </a:r>
            <a:r>
              <a:rPr lang="da-DK" sz="2000" dirty="0" err="1"/>
              <a:t>período</a:t>
            </a:r>
            <a:r>
              <a:rPr lang="da-DK" sz="2000" dirty="0"/>
              <a:t> de 10 </a:t>
            </a:r>
            <a:r>
              <a:rPr lang="da-DK" sz="2000" dirty="0" err="1"/>
              <a:t>anos</a:t>
            </a: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r>
              <a:rPr lang="da-DK" sz="2000" dirty="0"/>
              <a:t>Rica e </a:t>
            </a:r>
            <a:r>
              <a:rPr lang="da-DK" sz="2000" dirty="0" err="1"/>
              <a:t>acurada</a:t>
            </a:r>
            <a:r>
              <a:rPr lang="da-DK" sz="2000" dirty="0"/>
              <a:t> base de </a:t>
            </a:r>
            <a:r>
              <a:rPr lang="da-DK" sz="2000" dirty="0" err="1"/>
              <a:t>informa</a:t>
            </a:r>
            <a:r>
              <a:rPr lang="fi-FI" sz="2000" dirty="0"/>
              <a:t>ção</a:t>
            </a:r>
          </a:p>
          <a:p>
            <a:pPr lvl="1"/>
            <a:r>
              <a:rPr lang="da-DK" sz="2000" dirty="0"/>
              <a:t>Alta </a:t>
            </a:r>
            <a:r>
              <a:rPr lang="da-DK" sz="2000" dirty="0" err="1"/>
              <a:t>variedade</a:t>
            </a:r>
            <a:r>
              <a:rPr lang="da-DK" sz="2000" dirty="0"/>
              <a:t> e </a:t>
            </a:r>
            <a:r>
              <a:rPr lang="da-DK" sz="2000" dirty="0" err="1"/>
              <a:t>eficiência</a:t>
            </a:r>
            <a:r>
              <a:rPr lang="da-DK" sz="2000" dirty="0"/>
              <a:t> </a:t>
            </a:r>
          </a:p>
          <a:p>
            <a:pPr lvl="1"/>
            <a:r>
              <a:rPr lang="da-DK" sz="2000" dirty="0" err="1"/>
              <a:t>Muitos</a:t>
            </a:r>
            <a:r>
              <a:rPr lang="da-DK" sz="2000" dirty="0"/>
              <a:t> </a:t>
            </a:r>
            <a:r>
              <a:rPr lang="da-DK" sz="2000" dirty="0" err="1"/>
              <a:t>tópicos</a:t>
            </a:r>
            <a:r>
              <a:rPr lang="da-DK" sz="2000" dirty="0"/>
              <a:t> relevantes </a:t>
            </a:r>
          </a:p>
          <a:p>
            <a:pPr lvl="1"/>
            <a:r>
              <a:rPr lang="da-DK" sz="2000" dirty="0" err="1"/>
              <a:t>Melhora</a:t>
            </a:r>
            <a:r>
              <a:rPr lang="da-DK" sz="2000" dirty="0"/>
              <a:t> o </a:t>
            </a:r>
            <a:r>
              <a:rPr lang="da-DK" sz="2000" dirty="0" err="1"/>
              <a:t>nosso</a:t>
            </a:r>
            <a:r>
              <a:rPr lang="da-DK" sz="2000" dirty="0"/>
              <a:t> </a:t>
            </a:r>
            <a:r>
              <a:rPr lang="da-DK" sz="2000" dirty="0" err="1"/>
              <a:t>conhecimento</a:t>
            </a:r>
            <a:r>
              <a:rPr lang="da-DK" sz="2000" dirty="0"/>
              <a:t> sobre o </a:t>
            </a:r>
            <a:r>
              <a:rPr lang="da-DK" sz="2000" dirty="0" err="1"/>
              <a:t>comportamento</a:t>
            </a:r>
            <a:r>
              <a:rPr lang="da-DK" sz="2000" dirty="0"/>
              <a:t> das </a:t>
            </a:r>
            <a:r>
              <a:rPr lang="da-DK" sz="2000" dirty="0" err="1"/>
              <a:t>empresas</a:t>
            </a:r>
            <a:r>
              <a:rPr lang="da-DK" sz="2000" dirty="0"/>
              <a:t> </a:t>
            </a:r>
            <a:r>
              <a:rPr lang="da-DK" sz="2000" dirty="0" err="1"/>
              <a:t>manufactureiras</a:t>
            </a:r>
            <a:endParaRPr lang="da-DK" sz="2000" dirty="0"/>
          </a:p>
          <a:p>
            <a:pPr lvl="1"/>
            <a:r>
              <a:rPr lang="da-DK" sz="2000" dirty="0" err="1"/>
              <a:t>Permite</a:t>
            </a:r>
            <a:r>
              <a:rPr lang="da-DK" sz="2000" dirty="0"/>
              <a:t> </a:t>
            </a:r>
            <a:r>
              <a:rPr lang="da-DK" sz="2000" dirty="0" err="1"/>
              <a:t>implementar</a:t>
            </a:r>
            <a:r>
              <a:rPr lang="da-DK" sz="2000" dirty="0"/>
              <a:t> </a:t>
            </a:r>
            <a:r>
              <a:rPr lang="da-DK" sz="2000" dirty="0" err="1"/>
              <a:t>análises</a:t>
            </a:r>
            <a:r>
              <a:rPr lang="da-DK" sz="2000" dirty="0"/>
              <a:t> </a:t>
            </a:r>
            <a:r>
              <a:rPr lang="da-DK" sz="2000" dirty="0" err="1"/>
              <a:t>estatísticas</a:t>
            </a:r>
            <a:r>
              <a:rPr lang="da-DK" sz="2000" dirty="0"/>
              <a:t> </a:t>
            </a:r>
            <a:r>
              <a:rPr lang="da-DK" sz="2000" dirty="0" err="1"/>
              <a:t>profundas</a:t>
            </a:r>
            <a:r>
              <a:rPr lang="da-DK" sz="2000" dirty="0"/>
              <a:t> </a:t>
            </a:r>
          </a:p>
          <a:p>
            <a:pPr lvl="2"/>
            <a:r>
              <a:rPr lang="fi-FI" sz="2000" dirty="0"/>
              <a:t>Efeitos causais</a:t>
            </a:r>
          </a:p>
          <a:p>
            <a:pPr lvl="2"/>
            <a:r>
              <a:rPr lang="fi-FI" sz="2000" dirty="0"/>
              <a:t>Descobrir dinâmicas complexas </a:t>
            </a:r>
          </a:p>
          <a:p>
            <a:pPr lvl="1"/>
            <a:r>
              <a:rPr lang="da-DK" sz="2000" dirty="0"/>
              <a:t>Fazer </a:t>
            </a:r>
            <a:r>
              <a:rPr lang="da-DK" sz="2000" dirty="0" err="1"/>
              <a:t>recomenda</a:t>
            </a:r>
            <a:r>
              <a:rPr lang="fi-FI" sz="2000" dirty="0"/>
              <a:t>ções de política</a:t>
            </a:r>
          </a:p>
          <a:p>
            <a:pPr marL="457200" lvl="1" indent="0">
              <a:buNone/>
            </a:pPr>
            <a:endParaRPr lang="fi-FI" sz="2000" dirty="0"/>
          </a:p>
          <a:p>
            <a:pPr lvl="2"/>
            <a:endParaRPr lang="fi-FI" sz="2000" dirty="0"/>
          </a:p>
          <a:p>
            <a:pPr lvl="2"/>
            <a:endParaRPr lang="da-DK" dirty="0"/>
          </a:p>
          <a:p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291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and blue rectangular box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F02C00AE-64B5-5AE3-8D1E-0FF50154A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059" y="179766"/>
            <a:ext cx="8947280" cy="584375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608C1-1FBB-F0E8-6885-E0C3A5D4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2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665D-B458-9641-B708-690D7320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Socio-psicologia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3B87B2-FBC9-3E56-2CCA-2E6F66E6F7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A table of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52A34AC-FD8B-F842-BDC6-30B00C894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2239" y="66980"/>
            <a:ext cx="4239288" cy="6777223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4E4159-0F20-8C4B-F80E-B82B3F40FAD8}"/>
              </a:ext>
            </a:extLst>
          </p:cNvPr>
          <p:cNvSpPr/>
          <p:nvPr/>
        </p:nvSpPr>
        <p:spPr>
          <a:xfrm>
            <a:off x="4242239" y="569167"/>
            <a:ext cx="1412112" cy="526246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DEAF-916E-AE03-9E92-5D55A24E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295"/>
            <a:ext cx="2924347" cy="1694898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Experimento de informação</a:t>
            </a:r>
            <a:endParaRPr lang="en-US" dirty="0"/>
          </a:p>
        </p:txBody>
      </p:sp>
      <p:pic>
        <p:nvPicPr>
          <p:cNvPr id="5" name="Content Placeholder 4" descr="A group of instructions on a paper&#10;&#10;Description automatically generated with medium confidence">
            <a:extLst>
              <a:ext uri="{FF2B5EF4-FFF2-40B4-BE49-F238E27FC236}">
                <a16:creationId xmlns:a16="http://schemas.microsoft.com/office/drawing/2014/main" id="{386982E7-A0C0-8A41-21CE-900A083C9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783" y="-1627451"/>
            <a:ext cx="6951059" cy="8485451"/>
          </a:xfrm>
        </p:spPr>
      </p:pic>
    </p:spTree>
    <p:extLst>
      <p:ext uri="{BB962C8B-B14F-4D97-AF65-F5344CB8AC3E}">
        <p14:creationId xmlns:p14="http://schemas.microsoft.com/office/powerpoint/2010/main" val="39689938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Mozambique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F39200"/>
      </a:accent1>
      <a:accent2>
        <a:srgbClr val="F9B233"/>
      </a:accent2>
      <a:accent3>
        <a:srgbClr val="006633"/>
      </a:accent3>
      <a:accent4>
        <a:srgbClr val="3AAA34"/>
      </a:accent4>
      <a:accent5>
        <a:srgbClr val="00983A"/>
      </a:accent5>
      <a:accent6>
        <a:srgbClr val="2FAC66"/>
      </a:accent6>
      <a:hlink>
        <a:srgbClr val="B3D7AF"/>
      </a:hlink>
      <a:folHlink>
        <a:srgbClr val="F0EC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rmAutofit/>
      </a:bodyPr>
      <a:lstStyle>
        <a:defPPr algn="l">
          <a:defRPr sz="20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GMozambique_PORTUGAL_2023.potx  -  AutoRecovered" id="{4A88D866-3263-4601-B96C-172F1AF54DB3}" vid="{58F658D7-D797-49B2-AE55-825463667B00}"/>
    </a:ext>
  </a:extLst>
</a:theme>
</file>

<file path=ppt/theme/theme2.xml><?xml version="1.0" encoding="utf-8"?>
<a:theme xmlns:a="http://schemas.openxmlformats.org/drawingml/2006/main" name="Content">
  <a:themeElements>
    <a:clrScheme name="Mozambique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F39200"/>
      </a:accent1>
      <a:accent2>
        <a:srgbClr val="F9B233"/>
      </a:accent2>
      <a:accent3>
        <a:srgbClr val="006633"/>
      </a:accent3>
      <a:accent4>
        <a:srgbClr val="3AAA34"/>
      </a:accent4>
      <a:accent5>
        <a:srgbClr val="00983A"/>
      </a:accent5>
      <a:accent6>
        <a:srgbClr val="2FAC66"/>
      </a:accent6>
      <a:hlink>
        <a:srgbClr val="B3D7AF"/>
      </a:hlink>
      <a:folHlink>
        <a:srgbClr val="F0EC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Mozambique_PORTUGAL_2023.potx  -  AutoRecovered" id="{4A88D866-3263-4601-B96C-172F1AF54DB3}" vid="{E5D454CB-B5F4-4F55-910D-0234408EA491}"/>
    </a:ext>
  </a:extLst>
</a:theme>
</file>

<file path=ppt/theme/theme3.xml><?xml version="1.0" encoding="utf-8"?>
<a:theme xmlns:a="http://schemas.openxmlformats.org/drawingml/2006/main" name="Section">
  <a:themeElements>
    <a:clrScheme name="Mozambique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F39200"/>
      </a:accent1>
      <a:accent2>
        <a:srgbClr val="F9B233"/>
      </a:accent2>
      <a:accent3>
        <a:srgbClr val="006633"/>
      </a:accent3>
      <a:accent4>
        <a:srgbClr val="3AAA34"/>
      </a:accent4>
      <a:accent5>
        <a:srgbClr val="00983A"/>
      </a:accent5>
      <a:accent6>
        <a:srgbClr val="2FAC66"/>
      </a:accent6>
      <a:hlink>
        <a:srgbClr val="B3D7AF"/>
      </a:hlink>
      <a:folHlink>
        <a:srgbClr val="F0EC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Mozambique_PORTUGAL_2023.potx  -  AutoRecovered" id="{4A88D866-3263-4601-B96C-172F1AF54DB3}" vid="{4E2C63D6-D57C-4625-B790-0EBB49F3A6CD}"/>
    </a:ext>
  </a:extLst>
</a:theme>
</file>

<file path=ppt/theme/theme4.xml><?xml version="1.0" encoding="utf-8"?>
<a:theme xmlns:a="http://schemas.openxmlformats.org/drawingml/2006/main" name="Logos">
  <a:themeElements>
    <a:clrScheme name="Mozambique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F39200"/>
      </a:accent1>
      <a:accent2>
        <a:srgbClr val="F9B233"/>
      </a:accent2>
      <a:accent3>
        <a:srgbClr val="006633"/>
      </a:accent3>
      <a:accent4>
        <a:srgbClr val="3AAA34"/>
      </a:accent4>
      <a:accent5>
        <a:srgbClr val="00983A"/>
      </a:accent5>
      <a:accent6>
        <a:srgbClr val="2FAC66"/>
      </a:accent6>
      <a:hlink>
        <a:srgbClr val="B3D7AF"/>
      </a:hlink>
      <a:folHlink>
        <a:srgbClr val="F0EC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rmAutofit/>
      </a:bodyPr>
      <a:lstStyle>
        <a:defPPr algn="l">
          <a:defRPr sz="20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GMozambique_PORTUGAL_2023.potx  -  AutoRecovered" id="{4A88D866-3263-4601-B96C-172F1AF54DB3}" vid="{B16B8835-0A42-4845-9EED-2AC2FDFBD705}"/>
    </a:ext>
  </a:extLst>
</a:theme>
</file>

<file path=ppt/theme/theme5.xml><?xml version="1.0" encoding="utf-8"?>
<a:theme xmlns:a="http://schemas.openxmlformats.org/drawingml/2006/main" name="Blank">
  <a:themeElements>
    <a:clrScheme name="Mozambique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F39200"/>
      </a:accent1>
      <a:accent2>
        <a:srgbClr val="F9B233"/>
      </a:accent2>
      <a:accent3>
        <a:srgbClr val="006633"/>
      </a:accent3>
      <a:accent4>
        <a:srgbClr val="3AAA34"/>
      </a:accent4>
      <a:accent5>
        <a:srgbClr val="00983A"/>
      </a:accent5>
      <a:accent6>
        <a:srgbClr val="2FAC66"/>
      </a:accent6>
      <a:hlink>
        <a:srgbClr val="B3D7AF"/>
      </a:hlink>
      <a:folHlink>
        <a:srgbClr val="F0EC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rmAutofit/>
      </a:bodyPr>
      <a:lstStyle>
        <a:defPPr algn="l">
          <a:defRPr sz="2000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GMozambique_PORTUGAL_2023.potx  -  AutoRecovered" id="{4A88D866-3263-4601-B96C-172F1AF54DB3}" vid="{2567A271-93BA-4914-A0FD-EDB63D102AF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FC218F40506408D0A215A6C522F7E" ma:contentTypeVersion="19" ma:contentTypeDescription="Create a new document." ma:contentTypeScope="" ma:versionID="bf12feb18ce4dd7c019a0645ab570e3c">
  <xsd:schema xmlns:xsd="http://www.w3.org/2001/XMLSchema" xmlns:xs="http://www.w3.org/2001/XMLSchema" xmlns:p="http://schemas.microsoft.com/office/2006/metadata/properties" xmlns:ns1="http://schemas.microsoft.com/sharepoint/v3" xmlns:ns2="4c0154cd-f0b7-4329-a1b2-f1a415e26322" xmlns:ns3="f3172f6f-38f3-41f8-b3bb-d4225839b4bc" targetNamespace="http://schemas.microsoft.com/office/2006/metadata/properties" ma:root="true" ma:fieldsID="50e2e3c9309ffe11792814224f94ef4b" ns1:_="" ns2:_="" ns3:_="">
    <xsd:import namespace="http://schemas.microsoft.com/sharepoint/v3"/>
    <xsd:import namespace="4c0154cd-f0b7-4329-a1b2-f1a415e26322"/>
    <xsd:import namespace="f3172f6f-38f3-41f8-b3bb-d4225839b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154cd-f0b7-4329-a1b2-f1a415e26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72f6f-38f3-41f8-b3bb-d4225839b4b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adbb664-5170-4015-bb40-e324cff71b3b}" ma:internalName="TaxCatchAll" ma:showField="CatchAllData" ma:web="f3172f6f-38f3-41f8-b3bb-d4225839b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c0154cd-f0b7-4329-a1b2-f1a415e26322">
      <Terms xmlns="http://schemas.microsoft.com/office/infopath/2007/PartnerControls"/>
    </lcf76f155ced4ddcb4097134ff3c332f>
    <TaxCatchAll xmlns="f3172f6f-38f3-41f8-b3bb-d4225839b4bc" xsi:nil="true"/>
  </documentManagement>
</p:properties>
</file>

<file path=customXml/itemProps1.xml><?xml version="1.0" encoding="utf-8"?>
<ds:datastoreItem xmlns:ds="http://schemas.openxmlformats.org/officeDocument/2006/customXml" ds:itemID="{CAC786B2-F12C-46F3-843B-76F5B597C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5EE283-4C3F-41BE-88F3-DDE72E198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0154cd-f0b7-4329-a1b2-f1a415e26322"/>
    <ds:schemaRef ds:uri="f3172f6f-38f3-41f8-b3bb-d4225839b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7FF612-8893-4820-B9BF-36BF063491B1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c0154cd-f0b7-4329-a1b2-f1a415e26322"/>
    <ds:schemaRef ds:uri="f3172f6f-38f3-41f8-b3bb-d4225839b4bc"/>
    <ds:schemaRef ds:uri="http://schemas.microsoft.com/sharepoint/v3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b9fc8add-5f91-41cc-a6c8-f00214e01d4b}" enabled="0" method="" siteId="{b9fc8add-5f91-41cc-a6c8-f00214e01d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CEEG_seminar_22Nov</Template>
  <TotalTime>426</TotalTime>
  <Words>938</Words>
  <Application>Microsoft Office PowerPoint</Application>
  <PresentationFormat>Widescreen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Azo Sans</vt:lpstr>
      <vt:lpstr>Calibri</vt:lpstr>
      <vt:lpstr>Normaali järjestelmäfontti</vt:lpstr>
      <vt:lpstr>Cover</vt:lpstr>
      <vt:lpstr>Content</vt:lpstr>
      <vt:lpstr>Section</vt:lpstr>
      <vt:lpstr>Logos</vt:lpstr>
      <vt:lpstr>Blank</vt:lpstr>
      <vt:lpstr>A preparação para catástrofes das micro empresas moçambicanas</vt:lpstr>
      <vt:lpstr>Inclusive growth in Mozambique (IGM)</vt:lpstr>
      <vt:lpstr>Objetivos da pesquisa</vt:lpstr>
      <vt:lpstr>Motivação</vt:lpstr>
      <vt:lpstr>Literatura</vt:lpstr>
      <vt:lpstr>Dados em painel</vt:lpstr>
      <vt:lpstr>Dados</vt:lpstr>
      <vt:lpstr>Socio-psicologia</vt:lpstr>
      <vt:lpstr>Experimento de informação</vt:lpstr>
      <vt:lpstr>Experimento de informação</vt:lpstr>
      <vt:lpstr>10 Medidas de preparação para catástrofes</vt:lpstr>
      <vt:lpstr>Metodologia</vt:lpstr>
      <vt:lpstr>Resultados:  Socio-psicologia e preparação para catástrofes</vt:lpstr>
      <vt:lpstr>Fornecer informação às empresas sobre  medidas de preparação para catástrofes teve impacto?</vt:lpstr>
      <vt:lpstr>Resultados:  Informação e preparação para catástrofes</vt:lpstr>
      <vt:lpstr>Conclusão</vt:lpstr>
      <vt:lpstr>Considerações políticas</vt:lpstr>
      <vt:lpstr>PowerPoint Presentation</vt:lpstr>
      <vt:lpstr>Características socio-psicologicas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preparação para catástrofes das micro empresas moçambicanas</dc:title>
  <dc:creator>Berkel, Hanna Mareen</dc:creator>
  <cp:lastModifiedBy>Berkel, Hanna Mareen</cp:lastModifiedBy>
  <cp:revision>3</cp:revision>
  <dcterms:created xsi:type="dcterms:W3CDTF">2023-11-20T08:22:27Z</dcterms:created>
  <dcterms:modified xsi:type="dcterms:W3CDTF">2023-11-22T14:27:26Z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0x010100CCEFC218F40506408D0A215A6C522F7E</vt:lpwstr>
  </property>
  <property fmtid="{D5CDD505-2E9C-101B-9397-08002B2CF9AE}" pid="3" name="MediaServiceImageTags">
    <vt:lpwstr/>
  </property>
</Properties>
</file>